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3" r:id="rId3"/>
    <p:sldId id="276" r:id="rId4"/>
    <p:sldId id="277" r:id="rId5"/>
    <p:sldId id="278" r:id="rId6"/>
    <p:sldId id="274" r:id="rId7"/>
    <p:sldId id="275" r:id="rId8"/>
    <p:sldId id="279" r:id="rId9"/>
    <p:sldId id="280" r:id="rId10"/>
    <p:sldId id="281" r:id="rId11"/>
    <p:sldId id="282" r:id="rId12"/>
    <p:sldId id="283" r:id="rId13"/>
    <p:sldId id="284" r:id="rId14"/>
    <p:sldId id="285" r:id="rId15"/>
    <p:sldId id="286" r:id="rId16"/>
    <p:sldId id="287" r:id="rId17"/>
    <p:sldId id="288" r:id="rId18"/>
    <p:sldId id="289" r:id="rId19"/>
    <p:sldId id="290"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2204" autoAdjust="0"/>
  </p:normalViewPr>
  <p:slideViewPr>
    <p:cSldViewPr>
      <p:cViewPr varScale="1">
        <p:scale>
          <a:sx n="81" d="100"/>
          <a:sy n="81" d="100"/>
        </p:scale>
        <p:origin x="2214" y="7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2D168-E79F-4683-BBD5-1B16F1798CB0}" type="datetimeFigureOut">
              <a:rPr lang="en-AU" smtClean="0"/>
              <a:pPr/>
              <a:t>27/10/2020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F8E1A-0DC6-47A6-873A-A375CC6A1F93}" type="datetimeFigureOut">
              <a:rPr lang="en-AU" smtClean="0"/>
              <a:t>27/10/2020</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382520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208996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assessment process is followed: </a:t>
            </a:r>
          </a:p>
          <a:p>
            <a:endParaRPr lang="en-AU" dirty="0"/>
          </a:p>
          <a:p>
            <a:r>
              <a:rPr lang="en-AU" dirty="0" err="1"/>
              <a:t>i</a:t>
            </a:r>
            <a:r>
              <a:rPr lang="en-AU" dirty="0"/>
              <a:t>. The AHPGSS Administrator screens and assesses all applications against eligibility and selection criteria. </a:t>
            </a:r>
          </a:p>
          <a:p>
            <a:endParaRPr lang="en-AU" dirty="0"/>
          </a:p>
          <a:p>
            <a:r>
              <a:rPr lang="en-AU" dirty="0"/>
              <a:t>ii. Applications identified as meeting the criteria are provisionally recommended for a postgraduate scholarship and then identified to the Chief Allied Health Officer for further consideration.</a:t>
            </a:r>
          </a:p>
          <a:p>
            <a:endParaRPr lang="en-AU" dirty="0"/>
          </a:p>
          <a:p>
            <a:r>
              <a:rPr lang="en-AU" dirty="0"/>
              <a:t>iii. The Scheme Administrator and Chief Allied Health Officer assess the Scheme’s capacity to support provisionally recommended applicants. If the total funding required to support all provisional recommendations is greater than the available budget, then scholarships will be prioritised based on areas of need. Areas of need may be informed by service areas or workforce shortage reports, are subject to change, and may differ from year to year.</a:t>
            </a:r>
          </a:p>
          <a:p>
            <a:endParaRPr lang="en-AU" dirty="0"/>
          </a:p>
          <a:p>
            <a:r>
              <a:rPr lang="en-AU" dirty="0"/>
              <a:t>iv. Recommendations are made and may be referred to an Assessment Panel for final determination, noting that scholarship offers must be informed by available funding.</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212619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263241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35233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272424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Study assistance is an ACT Government scheme to support staff to acquire skills and knowledge through recognised external qualifications that will benefit the organisation and the individual. Provision of study leave and/or financial assistance is at the discretion of your approving delegate after consideration of equity and fairness in allocation of assistance, your performance plan and development needs, and work area requirements. Financial support is refunded after successful completion of unit(s). AHPGSS recipients are not eligible to apply for financial assistance through this scheme but may apply for study leave.</a:t>
            </a:r>
          </a:p>
          <a:p>
            <a:endParaRPr lang="en-AU" dirty="0"/>
          </a:p>
          <a:p>
            <a:pPr lvl="0"/>
            <a:r>
              <a:rPr lang="en-AU" dirty="0"/>
              <a:t>Loan Scheme for Tertiary Study (LSTS) assists employees with fee payment for tertiary education related to their employment. The loan provides advanced payment of course fees which must be repaid through regular payroll deduction within the semester of study.</a:t>
            </a:r>
          </a:p>
          <a:p>
            <a:r>
              <a:rPr lang="en-AU" dirty="0"/>
              <a:t> </a:t>
            </a:r>
          </a:p>
          <a:p>
            <a:r>
              <a:rPr lang="en-AU" dirty="0"/>
              <a:t>It should be noted that:</a:t>
            </a:r>
          </a:p>
          <a:p>
            <a:r>
              <a:rPr lang="en-AU" dirty="0"/>
              <a:t>O The Office of Professional Leadership and Education does not administer these schemes; and </a:t>
            </a:r>
          </a:p>
          <a:p>
            <a:r>
              <a:rPr lang="en-AU" dirty="0"/>
              <a:t>O Any applicant who seeks support from these schemes should note this on their AHPGSS Application Form at Section 8.</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889781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reimbursement of study expenses incurred by the employee may give rise to an employer expense payment fringe benefit.</a:t>
            </a:r>
          </a:p>
          <a:p>
            <a:r>
              <a:rPr lang="en-AU" dirty="0"/>
              <a:t>The reimbursement of HECS-HELP</a:t>
            </a:r>
            <a:r>
              <a:rPr lang="en-AU" baseline="0" dirty="0"/>
              <a:t> and</a:t>
            </a:r>
            <a:r>
              <a:rPr lang="en-AU" dirty="0"/>
              <a:t> FEE-HELP attracts FBT and will be treated as an expense payment fringe benefit.</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188620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be emailed with a request for documentary evidence:</a:t>
            </a:r>
          </a:p>
          <a:p>
            <a:r>
              <a:rPr lang="en-AU" dirty="0"/>
              <a:t>Statement of results from the University - showing unit code and grade awarded;</a:t>
            </a:r>
          </a:p>
          <a:p>
            <a:r>
              <a:rPr lang="en-AU" dirty="0"/>
              <a:t>Commonwealth Assistance Notice;</a:t>
            </a:r>
          </a:p>
          <a:p>
            <a:r>
              <a:rPr lang="en-AU" dirty="0"/>
              <a:t>Payslip - confirming current employment;</a:t>
            </a:r>
          </a:p>
          <a:p>
            <a:r>
              <a:rPr lang="en-AU" dirty="0"/>
              <a:t>Bank account details</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52210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399369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purpose of today’s session is to help ensure your application is successful</a:t>
            </a:r>
          </a:p>
          <a:p>
            <a:r>
              <a:rPr lang="en-AU" dirty="0"/>
              <a:t>We will address each point in further detail throughout the session</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46997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a:t>
            </a:r>
            <a:r>
              <a:rPr lang="en-AU" baseline="0" dirty="0"/>
              <a:t> is important to note that a</a:t>
            </a:r>
            <a:r>
              <a:rPr lang="en-AU" dirty="0"/>
              <a:t>n application that is both eligible and ‘approved’ or supported by your referees, supervisor and work area might not necessarily be funded</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247635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Take</a:t>
            </a:r>
            <a:r>
              <a:rPr lang="en-AU" baseline="0" dirty="0"/>
              <a:t> </a:t>
            </a:r>
            <a:r>
              <a:rPr lang="en-AU" dirty="0"/>
              <a:t>a</a:t>
            </a:r>
            <a:r>
              <a:rPr lang="en-AU" baseline="0" dirty="0"/>
              <a:t> copy of the eligible AH disciplines</a:t>
            </a:r>
            <a:endParaRPr lang="en-AU" dirty="0"/>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343586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AQF = Australian Qualifications Framework</a:t>
            </a:r>
            <a:r>
              <a:rPr lang="en-AU" baseline="0" dirty="0"/>
              <a:t> which is </a:t>
            </a:r>
            <a:r>
              <a:rPr lang="en-AU" dirty="0"/>
              <a:t>the national policy for regulated qualifications in Australian education and training</a:t>
            </a:r>
          </a:p>
          <a:p>
            <a:endParaRPr lang="en-AU" dirty="0"/>
          </a:p>
          <a:p>
            <a:r>
              <a:rPr lang="en-AU" dirty="0"/>
              <a:t>Chief Allied Health Office has a list of previously approved postgraduate courses -Q:\CS\Central\Allied Health Office\Allied Health Scholarships-Postgraduate\04 Previously Approved Courses.</a:t>
            </a:r>
          </a:p>
          <a:p>
            <a:endParaRPr lang="en-AU" dirty="0"/>
          </a:p>
          <a:p>
            <a:r>
              <a:rPr lang="en-AU" dirty="0"/>
              <a:t>The list however is not a guarantee that another applicant applying for a listed course will necessarily be successful - outcome mediated by total requests, available budget etc</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19205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232140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Application forms are now completed online. This was new in 2019 and worked well. Please contact Maria or Kate if you experience any problems with the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Response to selection criteria should explain the relationship between the proposed course of study and your area of allied health practice (maximum 500 words)</a:t>
            </a:r>
          </a:p>
          <a:p>
            <a:endParaRPr lang="en-AU" dirty="0"/>
          </a:p>
        </p:txBody>
      </p:sp>
      <p:sp>
        <p:nvSpPr>
          <p:cNvPr id="4" name="Slide Number Placeholder 3"/>
          <p:cNvSpPr>
            <a:spLocks noGrp="1"/>
          </p:cNvSpPr>
          <p:nvPr>
            <p:ph type="sldNum" sz="quarter" idx="10"/>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270355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Need to communicate with the university regarding proposed course fees for year of study</a:t>
            </a:r>
          </a:p>
          <a:p>
            <a:r>
              <a:rPr lang="en-AU" dirty="0"/>
              <a:t>If they can’t provide by closing date you will need to include indicative amount (based on last year)</a:t>
            </a:r>
          </a:p>
          <a:p>
            <a:endParaRPr lang="en-AU" dirty="0"/>
          </a:p>
          <a:p>
            <a:r>
              <a:rPr lang="en-AU" dirty="0"/>
              <a:t>All funding calculations are based on the aggregated amounts stated by applicants</a:t>
            </a:r>
          </a:p>
          <a:p>
            <a:r>
              <a:rPr lang="en-AU" dirty="0"/>
              <a:t>Need as precise an estimate as possible</a:t>
            </a:r>
          </a:p>
        </p:txBody>
      </p:sp>
      <p:sp>
        <p:nvSpPr>
          <p:cNvPr id="4" name="Slide Number Placeholder 3"/>
          <p:cNvSpPr>
            <a:spLocks noGrp="1"/>
          </p:cNvSpPr>
          <p:nvPr>
            <p:ph type="sldNum" sz="quarter" idx="10"/>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363883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Complete your application early enough to be</a:t>
            </a:r>
            <a:r>
              <a:rPr lang="en-AU" baseline="0" dirty="0"/>
              <a:t> able to discuss</a:t>
            </a:r>
            <a:r>
              <a:rPr lang="en-AU" dirty="0"/>
              <a:t> your completed application with your referee so they can speak to your course /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Referee reports need to be able to address: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a:t>
            </a:r>
            <a:r>
              <a:rPr lang="en-AU" baseline="0" dirty="0"/>
              <a:t> </a:t>
            </a:r>
            <a:r>
              <a:rPr lang="en-AU" dirty="0"/>
              <a:t>The applicant’s commitment to continual improvement and excellence in their area of practice;</a:t>
            </a:r>
          </a:p>
          <a:p>
            <a:r>
              <a:rPr lang="en-AU" dirty="0"/>
              <a:t>2. How the proposed course of study will add value or benefit to the applicant’s profession, team, division and/or the broader organisation and community; </a:t>
            </a:r>
          </a:p>
          <a:p>
            <a:r>
              <a:rPr lang="en-AU" dirty="0"/>
              <a:t>3. The applicant’s capacity to complete postgraduate level study.</a:t>
            </a:r>
          </a:p>
          <a:p>
            <a:endParaRPr lang="en-AU" dirty="0"/>
          </a:p>
          <a:p>
            <a:r>
              <a:rPr lang="en-AU" dirty="0"/>
              <a:t>Note: SC1/2 = selection criterion 1/2</a:t>
            </a:r>
          </a:p>
        </p:txBody>
      </p:sp>
      <p:sp>
        <p:nvSpPr>
          <p:cNvPr id="4" name="Slide Number Placeholder 3"/>
          <p:cNvSpPr>
            <a:spLocks noGrp="1"/>
          </p:cNvSpPr>
          <p:nvPr>
            <p:ph type="sldNum" sz="quarter" idx="10"/>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140466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ealth.act.gov.au/careers/allied-health/learning-and-professional-development/postgraduate-scholarship-scheme"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641972" y="640081"/>
            <a:ext cx="2743961" cy="3708895"/>
          </a:xfrm>
          <a:noFill/>
        </p:spPr>
        <p:txBody>
          <a:bodyPr vert="horz" lIns="91440" tIns="45720" rIns="91440" bIns="45720" rtlCol="0" anchor="b">
            <a:normAutofit/>
          </a:bodyPr>
          <a:lstStyle/>
          <a:p>
            <a:pPr>
              <a:lnSpc>
                <a:spcPct val="90000"/>
              </a:lnSpc>
            </a:pPr>
            <a:r>
              <a:rPr lang="en-US" sz="3400" dirty="0">
                <a:latin typeface="+mj-lt"/>
                <a:cs typeface="+mj-cs"/>
              </a:rPr>
              <a:t>Allied Health Postgraduate Scholarship Scheme</a:t>
            </a:r>
          </a:p>
        </p:txBody>
      </p:sp>
      <p:sp>
        <p:nvSpPr>
          <p:cNvPr id="4" name="Text Placeholder 3"/>
          <p:cNvSpPr>
            <a:spLocks noGrp="1"/>
          </p:cNvSpPr>
          <p:nvPr>
            <p:ph type="body" idx="1"/>
          </p:nvPr>
        </p:nvSpPr>
        <p:spPr>
          <a:xfrm>
            <a:off x="6641972" y="4571999"/>
            <a:ext cx="2743962" cy="1645921"/>
          </a:xfrm>
          <a:noFill/>
        </p:spPr>
        <p:txBody>
          <a:bodyPr vert="horz" lIns="91440" tIns="45720" rIns="91440" bIns="45720" rtlCol="0">
            <a:normAutofit/>
          </a:bodyPr>
          <a:lstStyle/>
          <a:p>
            <a:pPr>
              <a:lnSpc>
                <a:spcPct val="90000"/>
              </a:lnSpc>
              <a:spcBef>
                <a:spcPts val="1000"/>
              </a:spcBef>
            </a:pPr>
            <a:r>
              <a:rPr lang="en-US" sz="1000" dirty="0"/>
              <a:t>This information is a summary taken from the detailed Postgraduate Scholarship Scheme guidelines available at:</a:t>
            </a:r>
          </a:p>
          <a:p>
            <a:pPr>
              <a:lnSpc>
                <a:spcPct val="90000"/>
              </a:lnSpc>
              <a:spcBef>
                <a:spcPts val="1000"/>
              </a:spcBef>
            </a:pPr>
            <a:r>
              <a:rPr lang="en-US" sz="1000" dirty="0">
                <a:hlinkClick r:id="rId2">
                  <a:extLst>
                    <a:ext uri="{A12FA001-AC4F-418D-AE19-62706E023703}">
                      <ahyp:hlinkClr xmlns:ahyp="http://schemas.microsoft.com/office/drawing/2018/hyperlinkcolor" val="tx"/>
                    </a:ext>
                  </a:extLst>
                </a:hlinkClick>
              </a:rPr>
              <a:t>https://www.health.act.gov.au/careers/allied-health/learning-and-professional-development/postgraduate-scholarship-scheme</a:t>
            </a:r>
            <a:endParaRPr lang="en-US" sz="1000" dirty="0"/>
          </a:p>
          <a:p>
            <a:pPr>
              <a:lnSpc>
                <a:spcPct val="90000"/>
              </a:lnSpc>
              <a:spcBef>
                <a:spcPts val="1000"/>
              </a:spcBef>
            </a:pPr>
            <a:r>
              <a:rPr lang="en-US" sz="1000" dirty="0"/>
              <a:t>Please refer to these guidelines for further information.</a:t>
            </a:r>
          </a:p>
          <a:p>
            <a:pPr>
              <a:lnSpc>
                <a:spcPct val="90000"/>
              </a:lnSpc>
              <a:spcBef>
                <a:spcPts val="1000"/>
              </a:spcBef>
            </a:pPr>
            <a:endParaRPr lang="en-US" sz="1000" dirty="0">
              <a:solidFill>
                <a:schemeClr val="tx1"/>
              </a:solidFill>
            </a:endParaRPr>
          </a:p>
        </p:txBody>
      </p:sp>
      <p:pic>
        <p:nvPicPr>
          <p:cNvPr id="2" name="Picture 1">
            <a:extLst>
              <a:ext uri="{FF2B5EF4-FFF2-40B4-BE49-F238E27FC236}">
                <a16:creationId xmlns:a16="http://schemas.microsoft.com/office/drawing/2014/main" id="{BB895FEB-540E-4AC1-8F57-857CD700BEC5}"/>
              </a:ext>
            </a:extLst>
          </p:cNvPr>
          <p:cNvPicPr>
            <a:picLocks noChangeAspect="1"/>
          </p:cNvPicPr>
          <p:nvPr/>
        </p:nvPicPr>
        <p:blipFill rotWithShape="1">
          <a:blip r:embed="rId3"/>
          <a:srcRect l="18239" r="14811"/>
          <a:stretch/>
        </p:blipFill>
        <p:spPr>
          <a:xfrm>
            <a:off x="0" y="10"/>
            <a:ext cx="6121888" cy="6857990"/>
          </a:xfrm>
          <a:prstGeom prst="rect">
            <a:avLst/>
          </a:prstGeom>
        </p:spPr>
      </p:pic>
      <p:pic>
        <p:nvPicPr>
          <p:cNvPr id="6" name="Picture 5">
            <a:extLst>
              <a:ext uri="{FF2B5EF4-FFF2-40B4-BE49-F238E27FC236}">
                <a16:creationId xmlns:a16="http://schemas.microsoft.com/office/drawing/2014/main" id="{A6E774FE-5B38-4A5F-B604-E55F493D2BBE}"/>
              </a:ext>
            </a:extLst>
          </p:cNvPr>
          <p:cNvPicPr>
            <a:picLocks noChangeAspect="1"/>
          </p:cNvPicPr>
          <p:nvPr/>
        </p:nvPicPr>
        <p:blipFill>
          <a:blip r:embed="rId4"/>
          <a:stretch>
            <a:fillRect/>
          </a:stretch>
        </p:blipFill>
        <p:spPr>
          <a:xfrm>
            <a:off x="6537176" y="417058"/>
            <a:ext cx="2737341" cy="7132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Referee Reports</a:t>
            </a:r>
          </a:p>
        </p:txBody>
      </p:sp>
      <p:sp>
        <p:nvSpPr>
          <p:cNvPr id="3" name="Content Placeholder 2"/>
          <p:cNvSpPr>
            <a:spLocks noGrp="1"/>
          </p:cNvSpPr>
          <p:nvPr>
            <p:ph idx="1"/>
          </p:nvPr>
        </p:nvSpPr>
        <p:spPr/>
        <p:txBody>
          <a:bodyPr/>
          <a:lstStyle/>
          <a:p>
            <a:pPr marL="0" indent="0">
              <a:buNone/>
            </a:pPr>
            <a:r>
              <a:rPr lang="en-AU" b="1" dirty="0"/>
              <a:t>Identify appropriate referees as soon as possible</a:t>
            </a:r>
          </a:p>
          <a:p>
            <a:pPr marL="0" indent="0">
              <a:buNone/>
            </a:pPr>
            <a:r>
              <a:rPr lang="en-AU" dirty="0"/>
              <a:t>Applications must include the names of </a:t>
            </a:r>
            <a:r>
              <a:rPr lang="en-AU" b="1" dirty="0"/>
              <a:t>two senior referees:</a:t>
            </a:r>
          </a:p>
          <a:p>
            <a:r>
              <a:rPr lang="en-AU" dirty="0"/>
              <a:t>At least one must be a senior allied health professional</a:t>
            </a:r>
          </a:p>
          <a:p>
            <a:r>
              <a:rPr lang="en-AU" dirty="0"/>
              <a:t>One must be from current line manager (may or may not be an allied health professional)</a:t>
            </a:r>
          </a:p>
          <a:p>
            <a:r>
              <a:rPr lang="en-AU" dirty="0"/>
              <a:t>Must be HP3 classification, or equivalent, or above</a:t>
            </a:r>
          </a:p>
          <a:p>
            <a:r>
              <a:rPr lang="en-AU" dirty="0"/>
              <a:t>Discuss application with referee to ensure they can address your claims at SC1 and SC2</a:t>
            </a:r>
          </a:p>
          <a:p>
            <a:pPr marL="0" indent="0">
              <a:buNone/>
            </a:pPr>
            <a:r>
              <a:rPr lang="en-AU" b="1" dirty="0"/>
              <a:t>Late referee reports not accepted without evidence of extenuating circumstances</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10</a:t>
            </a:fld>
            <a:endParaRPr lang="en-AU" dirty="0"/>
          </a:p>
        </p:txBody>
      </p:sp>
    </p:spTree>
    <p:extLst>
      <p:ext uri="{BB962C8B-B14F-4D97-AF65-F5344CB8AC3E}">
        <p14:creationId xmlns:p14="http://schemas.microsoft.com/office/powerpoint/2010/main" val="187501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Submit your Application Package</a:t>
            </a:r>
          </a:p>
        </p:txBody>
      </p:sp>
      <p:sp>
        <p:nvSpPr>
          <p:cNvPr id="3" name="Content Placeholder 2"/>
          <p:cNvSpPr>
            <a:spLocks noGrp="1"/>
          </p:cNvSpPr>
          <p:nvPr>
            <p:ph idx="1"/>
          </p:nvPr>
        </p:nvSpPr>
        <p:spPr/>
        <p:txBody>
          <a:bodyPr/>
          <a:lstStyle/>
          <a:p>
            <a:r>
              <a:rPr lang="en-AU" dirty="0"/>
              <a:t>Electronic application form </a:t>
            </a:r>
          </a:p>
          <a:p>
            <a:r>
              <a:rPr lang="en-AU" dirty="0"/>
              <a:t>Upload supporting documents</a:t>
            </a:r>
          </a:p>
          <a:p>
            <a:r>
              <a:rPr lang="en-AU" dirty="0"/>
              <a:t>Electronic referee report form </a:t>
            </a:r>
          </a:p>
          <a:p>
            <a:endParaRPr lang="en-AU" dirty="0"/>
          </a:p>
          <a:p>
            <a:r>
              <a:rPr lang="en-AU" dirty="0"/>
              <a:t>Late applications will not be accepted without a written request seeking extension due to extenuating circumstances.</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11</a:t>
            </a:fld>
            <a:endParaRPr lang="en-AU" dirty="0"/>
          </a:p>
        </p:txBody>
      </p:sp>
    </p:spTree>
    <p:extLst>
      <p:ext uri="{BB962C8B-B14F-4D97-AF65-F5344CB8AC3E}">
        <p14:creationId xmlns:p14="http://schemas.microsoft.com/office/powerpoint/2010/main" val="350133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Process</a:t>
            </a:r>
          </a:p>
        </p:txBody>
      </p:sp>
      <p:sp>
        <p:nvSpPr>
          <p:cNvPr id="3" name="Content Placeholder 2"/>
          <p:cNvSpPr>
            <a:spLocks noGrp="1"/>
          </p:cNvSpPr>
          <p:nvPr>
            <p:ph idx="1"/>
          </p:nvPr>
        </p:nvSpPr>
        <p:spPr/>
        <p:txBody>
          <a:bodyPr/>
          <a:lstStyle/>
          <a:p>
            <a:pPr marL="457200" indent="-457200">
              <a:buFont typeface="+mj-lt"/>
              <a:buAutoNum type="arabicPeriod"/>
            </a:pPr>
            <a:r>
              <a:rPr lang="en-AU" dirty="0"/>
              <a:t>All applications screened by Administrator;</a:t>
            </a:r>
          </a:p>
          <a:p>
            <a:pPr marL="457200" indent="-457200">
              <a:buFont typeface="+mj-lt"/>
              <a:buAutoNum type="arabicPeriod"/>
            </a:pPr>
            <a:r>
              <a:rPr lang="en-AU" dirty="0"/>
              <a:t>Provisional recommendations;</a:t>
            </a:r>
          </a:p>
          <a:p>
            <a:pPr marL="457200" indent="-457200">
              <a:buFont typeface="+mj-lt"/>
              <a:buAutoNum type="arabicPeriod"/>
            </a:pPr>
            <a:r>
              <a:rPr lang="en-AU" dirty="0"/>
              <a:t>Administrator and Chief Allied Health Officer assess scheme’s capacity to support provisionally recommended applicants;</a:t>
            </a:r>
          </a:p>
          <a:p>
            <a:pPr marL="457200" indent="-457200">
              <a:buFont typeface="+mj-lt"/>
              <a:buAutoNum type="arabicPeriod"/>
            </a:pPr>
            <a:r>
              <a:rPr lang="en-AU" dirty="0"/>
              <a:t>Final offers are determined based on available funds.</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12</a:t>
            </a:fld>
            <a:endParaRPr lang="en-AU" dirty="0"/>
          </a:p>
        </p:txBody>
      </p:sp>
    </p:spTree>
    <p:extLst>
      <p:ext uri="{BB962C8B-B14F-4D97-AF65-F5344CB8AC3E}">
        <p14:creationId xmlns:p14="http://schemas.microsoft.com/office/powerpoint/2010/main" val="111547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Priority</a:t>
            </a:r>
          </a:p>
        </p:txBody>
      </p:sp>
      <p:sp>
        <p:nvSpPr>
          <p:cNvPr id="3" name="Content Placeholder 2"/>
          <p:cNvSpPr>
            <a:spLocks noGrp="1"/>
          </p:cNvSpPr>
          <p:nvPr>
            <p:ph idx="1"/>
          </p:nvPr>
        </p:nvSpPr>
        <p:spPr/>
        <p:txBody>
          <a:bodyPr/>
          <a:lstStyle/>
          <a:p>
            <a:r>
              <a:rPr lang="en-AU" dirty="0"/>
              <a:t>Allied health disciplines in official shortage locally and/or nationally, as evidenced by national, state and territory skill shortage information</a:t>
            </a:r>
          </a:p>
          <a:p>
            <a:r>
              <a:rPr lang="en-AU" dirty="0"/>
              <a:t>Alignment of course of study with health priorities</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13</a:t>
            </a:fld>
            <a:endParaRPr lang="en-AU" dirty="0"/>
          </a:p>
        </p:txBody>
      </p:sp>
    </p:spTree>
    <p:extLst>
      <p:ext uri="{BB962C8B-B14F-4D97-AF65-F5344CB8AC3E}">
        <p14:creationId xmlns:p14="http://schemas.microsoft.com/office/powerpoint/2010/main" val="236557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Funding Challenges</a:t>
            </a:r>
          </a:p>
        </p:txBody>
      </p:sp>
      <p:sp>
        <p:nvSpPr>
          <p:cNvPr id="3" name="Content Placeholder 2"/>
          <p:cNvSpPr>
            <a:spLocks noGrp="1"/>
          </p:cNvSpPr>
          <p:nvPr>
            <p:ph idx="1"/>
          </p:nvPr>
        </p:nvSpPr>
        <p:spPr/>
        <p:txBody>
          <a:bodyPr/>
          <a:lstStyle/>
          <a:p>
            <a:r>
              <a:rPr lang="en-AU" dirty="0"/>
              <a:t>Increase in number of applications</a:t>
            </a:r>
          </a:p>
          <a:p>
            <a:r>
              <a:rPr lang="en-AU" dirty="0"/>
              <a:t>Significant increase in tuition fees</a:t>
            </a:r>
          </a:p>
          <a:p>
            <a:r>
              <a:rPr lang="en-AU" dirty="0"/>
              <a:t>Scholarship budget static - adjusted by CPI</a:t>
            </a:r>
          </a:p>
          <a:p>
            <a:r>
              <a:rPr lang="en-AU" dirty="0"/>
              <a:t>Scholarship funding has varied over past 13 years</a:t>
            </a:r>
          </a:p>
          <a:p>
            <a:pPr lvl="1"/>
            <a:r>
              <a:rPr lang="en-AU" dirty="0"/>
              <a:t>50% through to 100%</a:t>
            </a:r>
          </a:p>
          <a:p>
            <a:r>
              <a:rPr lang="en-AU" dirty="0"/>
              <a:t>Funding for one semester may be different to another in the same year</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14</a:t>
            </a:fld>
            <a:endParaRPr lang="en-AU" dirty="0"/>
          </a:p>
        </p:txBody>
      </p:sp>
    </p:spTree>
    <p:extLst>
      <p:ext uri="{BB962C8B-B14F-4D97-AF65-F5344CB8AC3E}">
        <p14:creationId xmlns:p14="http://schemas.microsoft.com/office/powerpoint/2010/main" val="401389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What’s included?</a:t>
            </a:r>
          </a:p>
        </p:txBody>
      </p:sp>
      <p:sp>
        <p:nvSpPr>
          <p:cNvPr id="3" name="Content Placeholder 2"/>
          <p:cNvSpPr>
            <a:spLocks noGrp="1"/>
          </p:cNvSpPr>
          <p:nvPr>
            <p:ph idx="1"/>
          </p:nvPr>
        </p:nvSpPr>
        <p:spPr/>
        <p:txBody>
          <a:bodyPr/>
          <a:lstStyle/>
          <a:p>
            <a:pPr marL="0" indent="0">
              <a:buNone/>
            </a:pPr>
            <a:r>
              <a:rPr lang="en-AU" b="1" dirty="0"/>
              <a:t>In-scope</a:t>
            </a:r>
            <a:r>
              <a:rPr lang="en-AU" dirty="0"/>
              <a:t> - Tuition fees </a:t>
            </a:r>
            <a:r>
              <a:rPr lang="en-AU" u="sng" dirty="0"/>
              <a:t>only</a:t>
            </a:r>
            <a:endParaRPr lang="en-AU" dirty="0"/>
          </a:p>
          <a:p>
            <a:endParaRPr lang="en-AU" dirty="0"/>
          </a:p>
          <a:p>
            <a:pPr marL="0" indent="0">
              <a:buNone/>
            </a:pPr>
            <a:r>
              <a:rPr lang="en-AU" b="1" dirty="0"/>
              <a:t>Out of scope</a:t>
            </a:r>
          </a:p>
          <a:p>
            <a:r>
              <a:rPr lang="en-AU" dirty="0"/>
              <a:t>Student Services Amenities Fees</a:t>
            </a:r>
          </a:p>
          <a:p>
            <a:r>
              <a:rPr lang="en-AU" dirty="0"/>
              <a:t>Travel, accommodation, books</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15</a:t>
            </a:fld>
            <a:endParaRPr lang="en-AU" dirty="0"/>
          </a:p>
        </p:txBody>
      </p:sp>
    </p:spTree>
    <p:extLst>
      <p:ext uri="{BB962C8B-B14F-4D97-AF65-F5344CB8AC3E}">
        <p14:creationId xmlns:p14="http://schemas.microsoft.com/office/powerpoint/2010/main" val="10286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Schemes</a:t>
            </a:r>
          </a:p>
        </p:txBody>
      </p:sp>
      <p:sp>
        <p:nvSpPr>
          <p:cNvPr id="3" name="Content Placeholder 2"/>
          <p:cNvSpPr>
            <a:spLocks noGrp="1"/>
          </p:cNvSpPr>
          <p:nvPr>
            <p:ph idx="1"/>
          </p:nvPr>
        </p:nvSpPr>
        <p:spPr/>
        <p:txBody>
          <a:bodyPr/>
          <a:lstStyle/>
          <a:p>
            <a:r>
              <a:rPr lang="en-AU" dirty="0"/>
              <a:t>Study Assistance - refer Training, Education and Study Assistance Procedure</a:t>
            </a:r>
          </a:p>
          <a:p>
            <a:r>
              <a:rPr lang="en-AU" dirty="0"/>
              <a:t>Loan Scheme for Tertiary Study - refer Training, Education and Study Assistance Procedure</a:t>
            </a:r>
          </a:p>
          <a:p>
            <a:endParaRPr lang="en-AU" dirty="0"/>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16</a:t>
            </a:fld>
            <a:endParaRPr lang="en-AU" dirty="0"/>
          </a:p>
        </p:txBody>
      </p:sp>
    </p:spTree>
    <p:extLst>
      <p:ext uri="{BB962C8B-B14F-4D97-AF65-F5344CB8AC3E}">
        <p14:creationId xmlns:p14="http://schemas.microsoft.com/office/powerpoint/2010/main" val="21857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Fringe Benefits Tax</a:t>
            </a:r>
          </a:p>
        </p:txBody>
      </p:sp>
      <p:sp>
        <p:nvSpPr>
          <p:cNvPr id="3" name="Content Placeholder 2"/>
          <p:cNvSpPr>
            <a:spLocks noGrp="1"/>
          </p:cNvSpPr>
          <p:nvPr>
            <p:ph idx="1"/>
          </p:nvPr>
        </p:nvSpPr>
        <p:spPr/>
        <p:txBody>
          <a:bodyPr/>
          <a:lstStyle/>
          <a:p>
            <a:r>
              <a:rPr lang="en-AU" dirty="0"/>
              <a:t>FBT is payable by the employer - not the employee</a:t>
            </a:r>
          </a:p>
          <a:p>
            <a:r>
              <a:rPr lang="en-AU" dirty="0"/>
              <a:t>FBT is applicable to HECS-HELP and FEE-HELP funded courses</a:t>
            </a:r>
          </a:p>
          <a:p>
            <a:r>
              <a:rPr lang="en-AU" dirty="0"/>
              <a:t>Chief Allied Health Office does not have a budget for FBT and any FBT liability comes out of the Scholarship Scheme cost centre</a:t>
            </a:r>
          </a:p>
          <a:p>
            <a:r>
              <a:rPr lang="en-AU" dirty="0"/>
              <a:t>All approved applicants are required to complete an FBT Declaration - this helps Canberra Health Services / ACT Health minimise its FBT liability</a:t>
            </a:r>
          </a:p>
          <a:p>
            <a:r>
              <a:rPr lang="en-AU" dirty="0"/>
              <a:t>CPHB pays FBT for its staff where applicable</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17</a:t>
            </a:fld>
            <a:endParaRPr lang="en-AU" dirty="0"/>
          </a:p>
        </p:txBody>
      </p:sp>
    </p:spTree>
    <p:extLst>
      <p:ext uri="{BB962C8B-B14F-4D97-AF65-F5344CB8AC3E}">
        <p14:creationId xmlns:p14="http://schemas.microsoft.com/office/powerpoint/2010/main" val="165748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Scholarship Offers and Payment</a:t>
            </a:r>
          </a:p>
        </p:txBody>
      </p:sp>
      <p:sp>
        <p:nvSpPr>
          <p:cNvPr id="3" name="Content Placeholder 2"/>
          <p:cNvSpPr>
            <a:spLocks noGrp="1"/>
          </p:cNvSpPr>
          <p:nvPr>
            <p:ph idx="1"/>
          </p:nvPr>
        </p:nvSpPr>
        <p:spPr/>
        <p:txBody>
          <a:bodyPr/>
          <a:lstStyle/>
          <a:p>
            <a:r>
              <a:rPr lang="en-AU" dirty="0"/>
              <a:t>Aim to inform you of outcome before the Semester 1 census date – i.e. early March in academic year</a:t>
            </a:r>
          </a:p>
          <a:p>
            <a:r>
              <a:rPr lang="en-AU" dirty="0"/>
              <a:t>Preliminary offers sent by email - you are asked to reply and confirm if accepting scholarship offer - includes agreed funding</a:t>
            </a:r>
          </a:p>
          <a:p>
            <a:r>
              <a:rPr lang="en-AU" dirty="0"/>
              <a:t>Once offers accepted, formal Deed of Agreement and FBT form are sent - need to be signed, dated and witnessed</a:t>
            </a:r>
          </a:p>
          <a:p>
            <a:r>
              <a:rPr lang="en-AU" dirty="0"/>
              <a:t>Payment is by way of reimbursement at end of each supported semester - subject to documentary evidence</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18</a:t>
            </a:fld>
            <a:endParaRPr lang="en-AU" dirty="0"/>
          </a:p>
        </p:txBody>
      </p:sp>
    </p:spTree>
    <p:extLst>
      <p:ext uri="{BB962C8B-B14F-4D97-AF65-F5344CB8AC3E}">
        <p14:creationId xmlns:p14="http://schemas.microsoft.com/office/powerpoint/2010/main" val="229456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3" name="Content Placeholder 2"/>
          <p:cNvSpPr>
            <a:spLocks noGrp="1"/>
          </p:cNvSpPr>
          <p:nvPr>
            <p:ph idx="1"/>
          </p:nvPr>
        </p:nvSpPr>
        <p:spPr/>
        <p:txBody>
          <a:bodyPr/>
          <a:lstStyle/>
          <a:p>
            <a:r>
              <a:rPr lang="en-AU" dirty="0"/>
              <a:t>Phone: 5124 9451</a:t>
            </a:r>
          </a:p>
          <a:p>
            <a:r>
              <a:rPr lang="en-AU" dirty="0"/>
              <a:t>Email: AlliedHealthScholarships@act.gov.au</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19</a:t>
            </a:fld>
            <a:endParaRPr lang="en-AU" dirty="0"/>
          </a:p>
        </p:txBody>
      </p:sp>
    </p:spTree>
    <p:extLst>
      <p:ext uri="{BB962C8B-B14F-4D97-AF65-F5344CB8AC3E}">
        <p14:creationId xmlns:p14="http://schemas.microsoft.com/office/powerpoint/2010/main" val="176698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Aim</a:t>
            </a:r>
          </a:p>
        </p:txBody>
      </p:sp>
      <p:sp>
        <p:nvSpPr>
          <p:cNvPr id="10" name="Content Placeholder 9"/>
          <p:cNvSpPr>
            <a:spLocks noGrp="1"/>
          </p:cNvSpPr>
          <p:nvPr>
            <p:ph idx="1"/>
          </p:nvPr>
        </p:nvSpPr>
        <p:spPr/>
        <p:txBody>
          <a:bodyPr/>
          <a:lstStyle/>
          <a:p>
            <a:r>
              <a:rPr lang="en-AU" dirty="0"/>
              <a:t>The Scheme is a workforce retention initiative that provides financial subsidy to eligible allied health professionals undertaking postgraduate programs of study that are relevant to the ACT public health system. </a:t>
            </a:r>
          </a:p>
          <a:p>
            <a:r>
              <a:rPr lang="en-AU" dirty="0"/>
              <a:t>The Scheme aims to support ongoing allied health professional education and skill development, and enhance practice in service areas and professions, particularly those with identified workforce needs.</a:t>
            </a:r>
          </a:p>
          <a:p>
            <a:endParaRPr lang="en-US" altLang="en-US" dirty="0">
              <a:ea typeface="ＭＳ Ｐゴシック" pitchFamily="34" charset="-128"/>
            </a:endParaRP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a:t>
            </a:fld>
            <a:endParaRPr lang="en-AU" dirty="0"/>
          </a:p>
        </p:txBody>
      </p:sp>
    </p:spTree>
    <p:extLst>
      <p:ext uri="{BB962C8B-B14F-4D97-AF65-F5344CB8AC3E}">
        <p14:creationId xmlns:p14="http://schemas.microsoft.com/office/powerpoint/2010/main" val="42371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Submitting an Application</a:t>
            </a:r>
          </a:p>
        </p:txBody>
      </p:sp>
      <p:sp>
        <p:nvSpPr>
          <p:cNvPr id="3" name="Content Placeholder 2"/>
          <p:cNvSpPr>
            <a:spLocks noGrp="1"/>
          </p:cNvSpPr>
          <p:nvPr>
            <p:ph idx="1"/>
          </p:nvPr>
        </p:nvSpPr>
        <p:spPr/>
        <p:txBody>
          <a:bodyPr/>
          <a:lstStyle/>
          <a:p>
            <a:r>
              <a:rPr lang="en-AU" dirty="0"/>
              <a:t>To ensure a successful application:</a:t>
            </a:r>
          </a:p>
          <a:p>
            <a:pPr lvl="1">
              <a:buFont typeface="Courier New" panose="02070309020205020404" pitchFamily="49" charset="0"/>
              <a:buChar char="o"/>
            </a:pPr>
            <a:r>
              <a:rPr lang="en-AU" sz="2400" dirty="0"/>
              <a:t>Ensure you are eligible to apply</a:t>
            </a:r>
          </a:p>
          <a:p>
            <a:pPr lvl="1">
              <a:buFont typeface="Courier New" panose="02070309020205020404" pitchFamily="49" charset="0"/>
              <a:buChar char="o"/>
            </a:pPr>
            <a:r>
              <a:rPr lang="en-AU" sz="2400" dirty="0"/>
              <a:t>Ensure your course is eligible</a:t>
            </a:r>
          </a:p>
          <a:p>
            <a:pPr lvl="1">
              <a:buFont typeface="Courier New" panose="02070309020205020404" pitchFamily="49" charset="0"/>
              <a:buChar char="o"/>
            </a:pPr>
            <a:r>
              <a:rPr lang="en-AU" sz="2400" dirty="0"/>
              <a:t>Complete an online application form</a:t>
            </a:r>
          </a:p>
          <a:p>
            <a:pPr lvl="1">
              <a:buFont typeface="Courier New" panose="02070309020205020404" pitchFamily="49" charset="0"/>
              <a:buChar char="o"/>
            </a:pPr>
            <a:r>
              <a:rPr lang="en-AU" sz="2400" dirty="0"/>
              <a:t>Provide all required supporting documentation</a:t>
            </a:r>
          </a:p>
          <a:p>
            <a:pPr lvl="1">
              <a:buFont typeface="Courier New" panose="02070309020205020404" pitchFamily="49" charset="0"/>
              <a:buChar char="o"/>
            </a:pPr>
            <a:r>
              <a:rPr lang="en-AU" sz="2400" dirty="0"/>
              <a:t>Identify 2 senior referees</a:t>
            </a:r>
          </a:p>
          <a:p>
            <a:pPr lvl="1">
              <a:buFont typeface="Courier New" panose="02070309020205020404" pitchFamily="49" charset="0"/>
              <a:buChar char="o"/>
            </a:pPr>
            <a:r>
              <a:rPr lang="en-AU" sz="2400" dirty="0"/>
              <a:t>Submit all required components by </a:t>
            </a:r>
            <a:r>
              <a:rPr lang="en-AU" sz="2400" b="1" dirty="0"/>
              <a:t>5.00pm on second Friday in February of the academic year in which the study will be undertaken</a:t>
            </a:r>
          </a:p>
          <a:p>
            <a:pPr>
              <a:buFont typeface="Courier New" panose="02070309020205020404" pitchFamily="49" charset="0"/>
              <a:buChar char="o"/>
            </a:pP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3</a:t>
            </a:fld>
            <a:endParaRPr lang="en-AU" dirty="0"/>
          </a:p>
        </p:txBody>
      </p:sp>
    </p:spTree>
    <p:extLst>
      <p:ext uri="{BB962C8B-B14F-4D97-AF65-F5344CB8AC3E}">
        <p14:creationId xmlns:p14="http://schemas.microsoft.com/office/powerpoint/2010/main" val="410192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General Eligibility</a:t>
            </a:r>
          </a:p>
        </p:txBody>
      </p:sp>
      <p:sp>
        <p:nvSpPr>
          <p:cNvPr id="10" name="Content Placeholder 9"/>
          <p:cNvSpPr>
            <a:spLocks noGrp="1"/>
          </p:cNvSpPr>
          <p:nvPr>
            <p:ph idx="1"/>
          </p:nvPr>
        </p:nvSpPr>
        <p:spPr/>
        <p:txBody>
          <a:bodyPr>
            <a:normAutofit/>
          </a:bodyPr>
          <a:lstStyle/>
          <a:p>
            <a:r>
              <a:rPr lang="en-AU" altLang="en-US" dirty="0">
                <a:ea typeface="ＭＳ Ｐゴシック" pitchFamily="34" charset="-128"/>
              </a:rPr>
              <a:t>Applicants for the Scheme must satisfy personal and course eligibility criteria.</a:t>
            </a:r>
          </a:p>
          <a:p>
            <a:endParaRPr lang="en-AU" altLang="en-US" dirty="0">
              <a:ea typeface="ＭＳ Ｐゴシック" pitchFamily="34" charset="-128"/>
            </a:endParaRPr>
          </a:p>
          <a:p>
            <a:pPr marL="0" indent="0">
              <a:buNone/>
            </a:pPr>
            <a:r>
              <a:rPr lang="en-AU" altLang="en-US" dirty="0">
                <a:solidFill>
                  <a:srgbClr val="0070C0"/>
                </a:solidFill>
                <a:ea typeface="ＭＳ Ｐゴシック" pitchFamily="34" charset="-128"/>
              </a:rPr>
              <a:t>Note: An application that is both eligible and ‘approved’ might not necessarily be funded.</a:t>
            </a:r>
            <a:endParaRPr lang="en-AU" altLang="en-US" dirty="0">
              <a:ea typeface="ＭＳ Ｐゴシック" pitchFamily="34" charset="-128"/>
            </a:endParaRPr>
          </a:p>
        </p:txBody>
      </p:sp>
      <p:sp>
        <p:nvSpPr>
          <p:cNvPr id="4" name="Slide Number Placeholder 3"/>
          <p:cNvSpPr>
            <a:spLocks noGrp="1"/>
          </p:cNvSpPr>
          <p:nvPr>
            <p:ph type="sldNum" sz="quarter" idx="4"/>
          </p:nvPr>
        </p:nvSpPr>
        <p:spPr/>
        <p:txBody>
          <a:bodyPr/>
          <a:lstStyle/>
          <a:p>
            <a:fld id="{A111ABAE-1B12-4EB9-8E66-38B1E1BDD146}" type="slidenum">
              <a:rPr lang="en-AU" smtClean="0"/>
              <a:pPr/>
              <a:t>4</a:t>
            </a:fld>
            <a:endParaRPr lang="en-AU" dirty="0"/>
          </a:p>
        </p:txBody>
      </p:sp>
    </p:spTree>
    <p:extLst>
      <p:ext uri="{BB962C8B-B14F-4D97-AF65-F5344CB8AC3E}">
        <p14:creationId xmlns:p14="http://schemas.microsoft.com/office/powerpoint/2010/main" val="207642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Personal Eligibility</a:t>
            </a:r>
          </a:p>
        </p:txBody>
      </p:sp>
      <p:sp>
        <p:nvSpPr>
          <p:cNvPr id="3" name="Content Placeholder 2"/>
          <p:cNvSpPr>
            <a:spLocks noGrp="1"/>
          </p:cNvSpPr>
          <p:nvPr>
            <p:ph idx="1"/>
          </p:nvPr>
        </p:nvSpPr>
        <p:spPr/>
        <p:txBody>
          <a:bodyPr>
            <a:normAutofit fontScale="92500" lnSpcReduction="10000"/>
          </a:bodyPr>
          <a:lstStyle/>
          <a:p>
            <a:r>
              <a:rPr lang="en-AU" dirty="0"/>
              <a:t>Eligible allied health discipline (refer to list on website); </a:t>
            </a:r>
            <a:r>
              <a:rPr lang="en-AU" b="1" dirty="0"/>
              <a:t>AND</a:t>
            </a:r>
          </a:p>
          <a:p>
            <a:r>
              <a:rPr lang="en-AU" dirty="0"/>
              <a:t>Australian citizen or permanent resident of Australia; </a:t>
            </a:r>
            <a:r>
              <a:rPr lang="en-AU" b="1" dirty="0"/>
              <a:t>AND</a:t>
            </a:r>
          </a:p>
          <a:p>
            <a:r>
              <a:rPr lang="en-AU" dirty="0"/>
              <a:t>Employed with Canberra Health Services, ACT Health Directorate and/or Calvary Public Hospital Bruce for at least 12 continuous months, either permanently or temporarily; </a:t>
            </a:r>
            <a:r>
              <a:rPr lang="en-AU" b="1" dirty="0"/>
              <a:t>AND</a:t>
            </a:r>
          </a:p>
          <a:p>
            <a:r>
              <a:rPr lang="en-AU" dirty="0"/>
              <a:t>At least two years full-time equivalent work experience in your discipline since graduation; </a:t>
            </a:r>
            <a:r>
              <a:rPr lang="en-AU" b="1" dirty="0"/>
              <a:t>AND</a:t>
            </a:r>
          </a:p>
          <a:p>
            <a:r>
              <a:rPr lang="en-AU" dirty="0"/>
              <a:t>Able to provide evidence of a formal offer of place in a postgraduate course; </a:t>
            </a:r>
            <a:r>
              <a:rPr lang="en-AU" b="1" dirty="0"/>
              <a:t>AND</a:t>
            </a:r>
          </a:p>
          <a:p>
            <a:r>
              <a:rPr lang="en-AU" dirty="0">
                <a:solidFill>
                  <a:schemeClr val="tx2"/>
                </a:solidFill>
              </a:rPr>
              <a:t>Have not received a scholarship through the Scheme for a new course of study within the previous three years</a:t>
            </a:r>
            <a:r>
              <a:rPr lang="en-AU" dirty="0"/>
              <a:t>; </a:t>
            </a:r>
            <a:r>
              <a:rPr lang="en-AU" b="1" dirty="0"/>
              <a:t>AND</a:t>
            </a:r>
            <a:endParaRPr lang="en-AU" dirty="0"/>
          </a:p>
          <a:p>
            <a:r>
              <a:rPr lang="en-AU" dirty="0"/>
              <a:t>Able to provide evidence of current registration OR evidence of eligibility for membership of relevant professional association.</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42908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Course Eligibility</a:t>
            </a:r>
          </a:p>
        </p:txBody>
      </p:sp>
      <p:sp>
        <p:nvSpPr>
          <p:cNvPr id="3" name="Content Placeholder 2"/>
          <p:cNvSpPr>
            <a:spLocks noGrp="1"/>
          </p:cNvSpPr>
          <p:nvPr>
            <p:ph idx="1"/>
          </p:nvPr>
        </p:nvSpPr>
        <p:spPr/>
        <p:txBody>
          <a:bodyPr>
            <a:normAutofit/>
          </a:bodyPr>
          <a:lstStyle/>
          <a:p>
            <a:r>
              <a:rPr lang="en-AU" dirty="0"/>
              <a:t>Relevant to applicant’s profession, workplace and organisation</a:t>
            </a:r>
          </a:p>
          <a:p>
            <a:r>
              <a:rPr lang="en-AU" dirty="0"/>
              <a:t>Be of at least </a:t>
            </a:r>
            <a:r>
              <a:rPr lang="en-AU" b="1" dirty="0"/>
              <a:t>six month’s full-time </a:t>
            </a:r>
            <a:r>
              <a:rPr lang="en-AU" dirty="0"/>
              <a:t>duration</a:t>
            </a:r>
          </a:p>
          <a:p>
            <a:r>
              <a:rPr lang="en-AU" dirty="0"/>
              <a:t>Related to clinical practice, education, management and leadership and/or research/</a:t>
            </a:r>
            <a:r>
              <a:rPr lang="en-AU" dirty="0">
                <a:solidFill>
                  <a:schemeClr val="accent1"/>
                </a:solidFill>
              </a:rPr>
              <a:t>data science</a:t>
            </a:r>
          </a:p>
          <a:p>
            <a:r>
              <a:rPr lang="en-AU" dirty="0"/>
              <a:t>On-shore university course at AQF Level 8 and above (Graduate Certificate, Graduate Diploma, and Masters - by Coursework)</a:t>
            </a: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6</a:t>
            </a:fld>
            <a:endParaRPr lang="en-AU" dirty="0"/>
          </a:p>
        </p:txBody>
      </p:sp>
    </p:spTree>
    <p:extLst>
      <p:ext uri="{BB962C8B-B14F-4D97-AF65-F5344CB8AC3E}">
        <p14:creationId xmlns:p14="http://schemas.microsoft.com/office/powerpoint/2010/main" val="284161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Out of scope courses</a:t>
            </a:r>
          </a:p>
        </p:txBody>
      </p:sp>
      <p:sp>
        <p:nvSpPr>
          <p:cNvPr id="3" name="Content Placeholder 2"/>
          <p:cNvSpPr>
            <a:spLocks noGrp="1"/>
          </p:cNvSpPr>
          <p:nvPr>
            <p:ph idx="1"/>
          </p:nvPr>
        </p:nvSpPr>
        <p:spPr/>
        <p:txBody>
          <a:bodyPr/>
          <a:lstStyle/>
          <a:p>
            <a:r>
              <a:rPr lang="en-AU" dirty="0"/>
              <a:t>Courses offered by overseas universities</a:t>
            </a:r>
          </a:p>
          <a:p>
            <a:r>
              <a:rPr lang="en-AU" dirty="0"/>
              <a:t>Short courses (less than 6 months full-time)</a:t>
            </a:r>
          </a:p>
          <a:p>
            <a:r>
              <a:rPr lang="en-AU" dirty="0"/>
              <a:t>Vocational qualifications</a:t>
            </a:r>
          </a:p>
          <a:p>
            <a:r>
              <a:rPr lang="en-AU" dirty="0"/>
              <a:t>Courses that lead to an entry level allied health qualification</a:t>
            </a:r>
          </a:p>
          <a:p>
            <a:r>
              <a:rPr lang="en-AU" dirty="0"/>
              <a:t>Courses that will result in change of discipline</a:t>
            </a:r>
          </a:p>
          <a:p>
            <a:r>
              <a:rPr lang="en-AU" dirty="0"/>
              <a:t>Masters by Research and PhDs</a:t>
            </a:r>
          </a:p>
          <a:p>
            <a:r>
              <a:rPr lang="en-AU" dirty="0"/>
              <a:t>Massive Open Online Courses (MOOCs)</a:t>
            </a:r>
          </a:p>
        </p:txBody>
      </p:sp>
      <p:sp>
        <p:nvSpPr>
          <p:cNvPr id="4" name="Slide Number Placeholder 3"/>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134634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Form and Supporting Documents</a:t>
            </a:r>
          </a:p>
        </p:txBody>
      </p:sp>
      <p:sp>
        <p:nvSpPr>
          <p:cNvPr id="3" name="Content Placeholder 2"/>
          <p:cNvSpPr>
            <a:spLocks noGrp="1"/>
          </p:cNvSpPr>
          <p:nvPr>
            <p:ph idx="1"/>
          </p:nvPr>
        </p:nvSpPr>
        <p:spPr/>
        <p:txBody>
          <a:bodyPr/>
          <a:lstStyle/>
          <a:p>
            <a:r>
              <a:rPr lang="en-AU" dirty="0"/>
              <a:t>Online application form, address selection criteria</a:t>
            </a:r>
          </a:p>
          <a:p>
            <a:r>
              <a:rPr lang="en-AU" dirty="0"/>
              <a:t>Evidence of current registration (AHPRA) or certified evidence of allied health qualification / eligibility for membership</a:t>
            </a:r>
          </a:p>
          <a:p>
            <a:r>
              <a:rPr lang="en-AU" dirty="0"/>
              <a:t>Payroll Statement confirming:</a:t>
            </a:r>
          </a:p>
          <a:p>
            <a:pPr lvl="1">
              <a:buFont typeface="Courier New" panose="02070309020205020404" pitchFamily="49" charset="0"/>
              <a:buChar char="o"/>
            </a:pPr>
            <a:r>
              <a:rPr lang="en-AU" sz="2400" dirty="0"/>
              <a:t>Your name and AGS or Calvary ID number;</a:t>
            </a:r>
          </a:p>
          <a:p>
            <a:pPr lvl="1">
              <a:buFont typeface="Courier New" panose="02070309020205020404" pitchFamily="49" charset="0"/>
              <a:buChar char="o"/>
            </a:pPr>
            <a:r>
              <a:rPr lang="en-AU" sz="2400" dirty="0"/>
              <a:t>Commencement date with Canberra Health Services / ACT Health Directorate and/or CPHB;</a:t>
            </a:r>
          </a:p>
          <a:p>
            <a:pPr lvl="1">
              <a:buFont typeface="Courier New" panose="02070309020205020404" pitchFamily="49" charset="0"/>
              <a:buChar char="o"/>
            </a:pPr>
            <a:r>
              <a:rPr lang="en-AU" sz="2400" dirty="0"/>
              <a:t>Permanent employee or temporary;</a:t>
            </a:r>
          </a:p>
          <a:p>
            <a:pPr lvl="2">
              <a:buFont typeface="Courier New" panose="02070309020205020404" pitchFamily="49" charset="0"/>
              <a:buChar char="o"/>
            </a:pPr>
            <a:r>
              <a:rPr lang="en-AU" sz="2200" dirty="0"/>
              <a:t>if temporary provide evidence of at least 12 months continuous employment as at the Scheme closing date</a:t>
            </a:r>
          </a:p>
          <a:p>
            <a:r>
              <a:rPr lang="en-AU" dirty="0"/>
              <a:t>Duty statement</a:t>
            </a:r>
          </a:p>
        </p:txBody>
      </p:sp>
      <p:sp>
        <p:nvSpPr>
          <p:cNvPr id="4" name="Slide Number Placeholder 3"/>
          <p:cNvSpPr>
            <a:spLocks noGrp="1"/>
          </p:cNvSpPr>
          <p:nvPr>
            <p:ph type="sldNum" sz="quarter" idx="4"/>
          </p:nvPr>
        </p:nvSpPr>
        <p:spPr/>
        <p:txBody>
          <a:bodyPr/>
          <a:lstStyle/>
          <a:p>
            <a:fld id="{A111ABAE-1B12-4EB9-8E66-38B1E1BDD146}" type="slidenum">
              <a:rPr lang="en-AU" smtClean="0"/>
              <a:pPr/>
              <a:t>8</a:t>
            </a:fld>
            <a:endParaRPr lang="en-AU" dirty="0"/>
          </a:p>
        </p:txBody>
      </p:sp>
    </p:spTree>
    <p:extLst>
      <p:ext uri="{BB962C8B-B14F-4D97-AF65-F5344CB8AC3E}">
        <p14:creationId xmlns:p14="http://schemas.microsoft.com/office/powerpoint/2010/main" val="86881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Supporting Documents</a:t>
            </a:r>
          </a:p>
        </p:txBody>
      </p:sp>
      <p:sp>
        <p:nvSpPr>
          <p:cNvPr id="3" name="Content Placeholder 2"/>
          <p:cNvSpPr>
            <a:spLocks noGrp="1"/>
          </p:cNvSpPr>
          <p:nvPr>
            <p:ph idx="1"/>
          </p:nvPr>
        </p:nvSpPr>
        <p:spPr/>
        <p:txBody>
          <a:bodyPr/>
          <a:lstStyle/>
          <a:p>
            <a:r>
              <a:rPr lang="en-AU" dirty="0"/>
              <a:t>Curriculum vitae</a:t>
            </a:r>
          </a:p>
          <a:p>
            <a:r>
              <a:rPr lang="en-AU" dirty="0"/>
              <a:t>Course outline or link</a:t>
            </a:r>
          </a:p>
          <a:p>
            <a:r>
              <a:rPr lang="en-AU" dirty="0"/>
              <a:t>Evidence of course enrolment</a:t>
            </a:r>
          </a:p>
          <a:p>
            <a:r>
              <a:rPr lang="en-AU" dirty="0"/>
              <a:t>Invoice for Semester 1 (where available)</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1184703783"/>
      </p:ext>
    </p:extLst>
  </p:cSld>
  <p:clrMapOvr>
    <a:masterClrMapping/>
  </p:clrMapOvr>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Directorate Powerpoint Template</Template>
  <TotalTime>3353</TotalTime>
  <Words>1784</Words>
  <Application>Microsoft Office PowerPoint</Application>
  <PresentationFormat>A4 Paper (210x297 mm)</PresentationFormat>
  <Paragraphs>191</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Office Theme</vt:lpstr>
      <vt:lpstr>Allied Health Postgraduate Scholarship Scheme</vt:lpstr>
      <vt:lpstr>Aim</vt:lpstr>
      <vt:lpstr>Submitting an Application</vt:lpstr>
      <vt:lpstr>General Eligibility</vt:lpstr>
      <vt:lpstr>Personal Eligibility</vt:lpstr>
      <vt:lpstr>Course Eligibility</vt:lpstr>
      <vt:lpstr>Out of scope courses</vt:lpstr>
      <vt:lpstr>Application Form and Supporting Documents</vt:lpstr>
      <vt:lpstr>Supporting Documents</vt:lpstr>
      <vt:lpstr>Referee Reports</vt:lpstr>
      <vt:lpstr>How to Submit your Application Package</vt:lpstr>
      <vt:lpstr>Assessment Process</vt:lpstr>
      <vt:lpstr>Priority</vt:lpstr>
      <vt:lpstr>Funding Challenges</vt:lpstr>
      <vt:lpstr>What’s included?</vt:lpstr>
      <vt:lpstr>Other Schemes</vt:lpstr>
      <vt:lpstr>Fringe Benefits Tax</vt:lpstr>
      <vt:lpstr>Scholarship Offers and Payment</vt:lpstr>
      <vt:lpstr>Questions?</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Manton, Maria (Health)</dc:creator>
  <cp:keywords>template</cp:keywords>
  <cp:lastModifiedBy>Manton, Maria (Health)</cp:lastModifiedBy>
  <cp:revision>24</cp:revision>
  <dcterms:created xsi:type="dcterms:W3CDTF">2019-09-09T05:40:05Z</dcterms:created>
  <dcterms:modified xsi:type="dcterms:W3CDTF">2020-10-27T03:05:08Z</dcterms:modified>
</cp:coreProperties>
</file>